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86D2D"/>
    <a:srgbClr val="FCF0A6"/>
    <a:srgbClr val="FCF1B2"/>
    <a:srgbClr val="FAEA8A"/>
    <a:srgbClr val="FBED97"/>
    <a:srgbClr val="FAEA76"/>
    <a:srgbClr val="D892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>
      <p:bgPr>
        <a:gradFill>
          <a:gsLst>
            <a:gs pos="0">
              <a:srgbClr val="FCF0A6"/>
            </a:gs>
            <a:gs pos="20000">
              <a:schemeClr val="bg1">
                <a:lumMod val="100000"/>
              </a:schemeClr>
            </a:gs>
            <a:gs pos="100000">
              <a:schemeClr val="bg1"/>
            </a:gs>
          </a:gsLst>
          <a:lin ang="6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598" y="3921125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416BB-9043-460E-B62D-F68ADF090905}" type="datetimeFigureOut">
              <a:rPr kumimoji="1" lang="ja-JP" altLang="en-US" smtClean="0"/>
              <a:t>2014/8/13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F895C-1214-4570-A4DE-EC5A8AB43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7" name="図 6"/>
          <p:cNvPicPr>
            <a:picLocks noChangeAspect="1"/>
          </p:cNvPicPr>
          <p:nvPr userDrawn="1"/>
        </p:nvPicPr>
        <p:blipFill rotWithShape="1">
          <a:blip r:embed="rId2"/>
          <a:srcRect l="2424" t="7920" r="4605" b="5266"/>
          <a:stretch/>
        </p:blipFill>
        <p:spPr bwMode="auto">
          <a:xfrm>
            <a:off x="263646" y="14765"/>
            <a:ext cx="1140002" cy="1109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正方形/長方形 8"/>
          <p:cNvSpPr/>
          <p:nvPr userDrawn="1"/>
        </p:nvSpPr>
        <p:spPr>
          <a:xfrm>
            <a:off x="1547664" y="620688"/>
            <a:ext cx="48965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000" b="0" dirty="0" smtClean="0">
                <a:solidFill>
                  <a:schemeClr val="accent2">
                    <a:lumMod val="75000"/>
                  </a:schemeClr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一般社団法人</a:t>
            </a:r>
            <a:r>
              <a:rPr lang="ja-JP" altLang="en-US" sz="2000" b="0" dirty="0" smtClean="0">
                <a:solidFill>
                  <a:schemeClr val="accent2">
                    <a:lumMod val="75000"/>
                  </a:schemeClr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 </a:t>
            </a:r>
            <a:r>
              <a:rPr lang="zh-CN" altLang="en-US" sz="2400" b="0" dirty="0" smtClean="0">
                <a:solidFill>
                  <a:schemeClr val="accent2">
                    <a:lumMod val="75000"/>
                  </a:schemeClr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日本脈管学会</a:t>
            </a:r>
            <a:endParaRPr lang="ja-JP" altLang="en-US" sz="2400" b="0" dirty="0">
              <a:solidFill>
                <a:schemeClr val="accent2">
                  <a:lumMod val="75000"/>
                </a:schemeClr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>
            <a:off x="4479633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ja-JP" alt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>
            <a:off x="971600" y="-27384"/>
            <a:ext cx="7632848" cy="707886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ja-JP" sz="4000" b="1" cap="none" spc="0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Japanese College of Angiology</a:t>
            </a:r>
            <a:endParaRPr lang="ja-JP" altLang="en-US" sz="4000" b="1" cap="none" spc="0" dirty="0">
              <a:ln w="11430"/>
              <a:solidFill>
                <a:schemeClr val="accent3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11" name="直線コネクタ 10"/>
          <p:cNvCxnSpPr/>
          <p:nvPr userDrawn="1"/>
        </p:nvCxnSpPr>
        <p:spPr>
          <a:xfrm flipV="1">
            <a:off x="0" y="1154361"/>
            <a:ext cx="9144000" cy="242"/>
          </a:xfrm>
          <a:prstGeom prst="line">
            <a:avLst/>
          </a:prstGeom>
          <a:ln>
            <a:solidFill>
              <a:srgbClr val="586D2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23474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416BB-9043-460E-B62D-F68ADF090905}" type="datetimeFigureOut">
              <a:rPr kumimoji="1" lang="ja-JP" altLang="en-US" smtClean="0"/>
              <a:t>2014/8/13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F895C-1214-4570-A4DE-EC5A8AB43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4803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416BB-9043-460E-B62D-F68ADF090905}" type="datetimeFigureOut">
              <a:rPr kumimoji="1" lang="ja-JP" altLang="en-US" smtClean="0"/>
              <a:t>2014/8/13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F895C-1214-4570-A4DE-EC5A8AB43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8126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416BB-9043-460E-B62D-F68ADF090905}" type="datetimeFigureOut">
              <a:rPr kumimoji="1" lang="ja-JP" altLang="en-US" smtClean="0"/>
              <a:t>2014/8/13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F895C-1214-4570-A4DE-EC5A8AB43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48638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416BB-9043-460E-B62D-F68ADF090905}" type="datetimeFigureOut">
              <a:rPr kumimoji="1" lang="ja-JP" altLang="en-US" smtClean="0"/>
              <a:t>2014/8/13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F895C-1214-4570-A4DE-EC5A8AB43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4433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416BB-9043-460E-B62D-F68ADF090905}" type="datetimeFigureOut">
              <a:rPr kumimoji="1" lang="ja-JP" altLang="en-US" smtClean="0"/>
              <a:t>2014/8/13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F895C-1214-4570-A4DE-EC5A8AB43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8281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416BB-9043-460E-B62D-F68ADF090905}" type="datetimeFigureOut">
              <a:rPr kumimoji="1" lang="ja-JP" altLang="en-US" smtClean="0"/>
              <a:t>2014/8/13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F895C-1214-4570-A4DE-EC5A8AB43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3739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416BB-9043-460E-B62D-F68ADF090905}" type="datetimeFigureOut">
              <a:rPr kumimoji="1" lang="ja-JP" altLang="en-US" smtClean="0"/>
              <a:t>2014/8/13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F895C-1214-4570-A4DE-EC5A8AB43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719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416BB-9043-460E-B62D-F68ADF090905}" type="datetimeFigureOut">
              <a:rPr kumimoji="1" lang="ja-JP" altLang="en-US" smtClean="0"/>
              <a:t>2014/8/13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F895C-1214-4570-A4DE-EC5A8AB43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8602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416BB-9043-460E-B62D-F68ADF090905}" type="datetimeFigureOut">
              <a:rPr kumimoji="1" lang="ja-JP" altLang="en-US" smtClean="0"/>
              <a:t>2014/8/13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F895C-1214-4570-A4DE-EC5A8AB43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3220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416BB-9043-460E-B62D-F68ADF090905}" type="datetimeFigureOut">
              <a:rPr kumimoji="1" lang="ja-JP" altLang="en-US" smtClean="0"/>
              <a:t>2014/8/13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F895C-1214-4570-A4DE-EC5A8AB43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7131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5416BB-9043-460E-B62D-F68ADF090905}" type="datetimeFigureOut">
              <a:rPr kumimoji="1" lang="ja-JP" altLang="en-US" smtClean="0"/>
              <a:t>2014/8/13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F895C-1214-4570-A4DE-EC5A8AB43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4577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Grp="1" noChangeArrowheads="1"/>
          </p:cNvSpPr>
          <p:nvPr/>
        </p:nvSpPr>
        <p:spPr bwMode="auto">
          <a:xfrm>
            <a:off x="1219200" y="3429000"/>
            <a:ext cx="7162800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dirty="0" smtClean="0">
              <a:solidFill>
                <a:schemeClr val="bg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60824" y="-27384"/>
            <a:ext cx="91196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b="1" dirty="0">
                <a:solidFill>
                  <a:srgbClr val="586D2D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Disclose COI status at the end of the poster </a:t>
            </a:r>
            <a:r>
              <a:rPr lang="en-US" altLang="ja-JP" sz="2400" b="1" dirty="0" smtClean="0">
                <a:solidFill>
                  <a:srgbClr val="586D2D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when </a:t>
            </a:r>
            <a:r>
              <a:rPr lang="en-US" altLang="ja-JP" sz="2400" b="1" dirty="0">
                <a:solidFill>
                  <a:srgbClr val="586D2D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giving a </a:t>
            </a:r>
            <a:r>
              <a:rPr lang="en-US" altLang="ja-JP" sz="2400" b="1" dirty="0" smtClean="0">
                <a:solidFill>
                  <a:srgbClr val="586D2D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presentation  </a:t>
            </a:r>
            <a:r>
              <a:rPr lang="en-US" altLang="ja-JP" sz="2400" b="1" dirty="0">
                <a:solidFill>
                  <a:srgbClr val="586D2D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at Japanese College of Angiology academic </a:t>
            </a:r>
            <a:r>
              <a:rPr lang="en-US" altLang="ja-JP" sz="2400" b="1" dirty="0" smtClean="0">
                <a:solidFill>
                  <a:srgbClr val="586D2D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meetings.</a:t>
            </a:r>
            <a:endParaRPr lang="ja-JP" altLang="en-US" sz="2400" b="1" dirty="0">
              <a:solidFill>
                <a:srgbClr val="586D2D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50950" y="908720"/>
            <a:ext cx="69573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0" lang="ja-JP" altLang="en-US" sz="2400" u="sng" dirty="0" smtClean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　</a:t>
            </a:r>
            <a:r>
              <a:rPr kumimoji="0" lang="en-US" altLang="ja-JP" sz="2400" u="sng" dirty="0" smtClean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Name </a:t>
            </a:r>
            <a:r>
              <a:rPr kumimoji="0" lang="en-US" altLang="ja-JP" sz="2400" u="sng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of First Author </a:t>
            </a:r>
            <a:r>
              <a:rPr kumimoji="0" lang="ja-JP" altLang="en-US" sz="2400" u="sng" dirty="0" smtClean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：　　　　　　</a:t>
            </a:r>
            <a:r>
              <a:rPr kumimoji="0" lang="ja-JP" altLang="en-US" sz="2400" u="sng" dirty="0" smtClean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　　　　　　　　</a:t>
            </a:r>
            <a:r>
              <a:rPr kumimoji="0" lang="ja-JP" altLang="en-US" sz="2400" u="sng" dirty="0" smtClean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　　　</a:t>
            </a:r>
            <a:endParaRPr kumimoji="0" lang="en-US" altLang="ja-JP" sz="2400" u="sng" dirty="0" smtClean="0">
              <a:solidFill>
                <a:srgbClr val="1C1C1C"/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755576" y="1412776"/>
            <a:ext cx="81369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The authors have no financial conflicts of interest to disclose concerning the presentation.</a:t>
            </a:r>
            <a:endParaRPr lang="ja-JP" altLang="en-US" sz="2400" b="1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79512" y="2041684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 smtClean="0">
                <a:solidFill>
                  <a:srgbClr val="586D2D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or</a:t>
            </a:r>
            <a:endParaRPr kumimoji="1" lang="ja-JP" altLang="en-US" sz="2800" b="1" dirty="0">
              <a:solidFill>
                <a:srgbClr val="586D2D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0460919"/>
              </p:ext>
            </p:extLst>
          </p:nvPr>
        </p:nvGraphicFramePr>
        <p:xfrm>
          <a:off x="179512" y="3089682"/>
          <a:ext cx="8820472" cy="3723694"/>
        </p:xfrm>
        <a:graphic>
          <a:graphicData uri="http://schemas.openxmlformats.org/drawingml/2006/table">
            <a:tbl>
              <a:tblPr/>
              <a:tblGrid>
                <a:gridCol w="2826060"/>
                <a:gridCol w="2304256"/>
                <a:gridCol w="1008112"/>
                <a:gridCol w="2682044"/>
              </a:tblGrid>
              <a:tr h="32420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Categories</a:t>
                      </a:r>
                      <a:endParaRPr kumimoji="1" lang="ja-JP" alt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0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amount</a:t>
                      </a:r>
                      <a:endParaRPr kumimoji="1" lang="ja-JP" alt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0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yes or none</a:t>
                      </a:r>
                      <a:endParaRPr kumimoji="1" lang="ja-JP" alt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0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the name of company/organization</a:t>
                      </a:r>
                      <a:endParaRPr kumimoji="1" lang="ja-JP" alt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0A6"/>
                    </a:solidFill>
                  </a:tcPr>
                </a:tc>
              </a:tr>
              <a:tr h="3472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Leadership position/Advisory role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1,000,000 JPY or more</a:t>
                      </a:r>
                      <a:endParaRPr kumimoji="1" lang="ja-JP" alt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987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Stock ownership</a:t>
                      </a:r>
                      <a:endParaRPr kumimoji="1" lang="ja-JP" alt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1,000,000 JPY or more profit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5% or more shareholding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10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 Patent royalties</a:t>
                      </a:r>
                      <a:endParaRPr kumimoji="1" lang="ja-JP" alt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1,000,000 JPY or more</a:t>
                      </a:r>
                      <a:endParaRPr kumimoji="1" lang="ja-JP" alt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10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Remuneration for lecture</a:t>
                      </a:r>
                      <a:endParaRPr kumimoji="1" lang="ja-JP" alt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1,000,000 JPY or more</a:t>
                      </a:r>
                      <a:endParaRPr kumimoji="1" lang="ja-JP" alt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91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Manuscript fees</a:t>
                      </a:r>
                      <a:endParaRPr kumimoji="1" lang="ja-JP" alt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1,000,000 JPY or more</a:t>
                      </a:r>
                      <a:endParaRPr kumimoji="1" lang="ja-JP" alt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10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kern="1200" dirty="0" smtClean="0">
                          <a:solidFill>
                            <a:schemeClr val="tx1"/>
                          </a:solidFill>
                          <a:latin typeface="HGPｺﾞｼｯｸE" pitchFamily="50" charset="-128"/>
                          <a:ea typeface="HGPｺﾞｼｯｸE" pitchFamily="50" charset="-128"/>
                          <a:cs typeface="+mn-cs"/>
                        </a:rPr>
                        <a:t>Trust research/Joint research funds</a:t>
                      </a:r>
                      <a:endParaRPr kumimoji="1" lang="ja-JP" alt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2,000,000 JPY or more</a:t>
                      </a:r>
                      <a:endParaRPr kumimoji="1" lang="ja-JP" alt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10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kern="1200" dirty="0" smtClean="0">
                          <a:solidFill>
                            <a:schemeClr val="tx1"/>
                          </a:solidFill>
                          <a:latin typeface="HGPｺﾞｼｯｸE" pitchFamily="50" charset="-128"/>
                          <a:ea typeface="HGPｺﾞｼｯｸE" pitchFamily="50" charset="-128"/>
                          <a:cs typeface="+mn-cs"/>
                        </a:rPr>
                        <a:t>Scholarship fund</a:t>
                      </a:r>
                      <a:endParaRPr kumimoji="1" lang="ja-JP" alt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1,000,000 JPY or more</a:t>
                      </a:r>
                      <a:endParaRPr kumimoji="1" lang="ja-JP" alt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10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300" kern="1200" dirty="0" smtClean="0">
                          <a:solidFill>
                            <a:schemeClr val="tx1"/>
                          </a:solidFill>
                          <a:latin typeface="HGPｺﾞｼｯｸE" pitchFamily="50" charset="-128"/>
                          <a:ea typeface="HGPｺﾞｼｯｸE" pitchFamily="50" charset="-128"/>
                          <a:cs typeface="+mn-cs"/>
                        </a:rPr>
                        <a:t>Affiliation with Endowed Department</a:t>
                      </a:r>
                      <a:endParaRPr kumimoji="1" lang="ja-JP" alt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―</a:t>
                      </a:r>
                      <a:endParaRPr kumimoji="1" lang="ja-JP" alt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10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300" kern="1200" dirty="0" smtClean="0">
                          <a:solidFill>
                            <a:schemeClr val="tx1"/>
                          </a:solidFill>
                          <a:latin typeface="HGPｺﾞｼｯｸE" pitchFamily="50" charset="-128"/>
                          <a:ea typeface="HGPｺﾞｼｯｸE" pitchFamily="50" charset="-128"/>
                          <a:cs typeface="+mn-cs"/>
                        </a:rPr>
                        <a:t>Travel expenses/Gift</a:t>
                      </a:r>
                      <a:endParaRPr kumimoji="1" lang="ja-JP" alt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50,000 JPY or more</a:t>
                      </a:r>
                      <a:endParaRPr kumimoji="1" lang="ja-JP" alt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" name="正方形/長方形 13"/>
          <p:cNvSpPr/>
          <p:nvPr/>
        </p:nvSpPr>
        <p:spPr>
          <a:xfrm>
            <a:off x="350950" y="2535287"/>
            <a:ext cx="69573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0" lang="ja-JP" altLang="en-US" sz="2400" u="sng" dirty="0" smtClean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　</a:t>
            </a:r>
            <a:r>
              <a:rPr kumimoji="0" lang="en-US" altLang="ja-JP" sz="2400" u="sng" dirty="0" smtClean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Name </a:t>
            </a:r>
            <a:r>
              <a:rPr kumimoji="0" lang="en-US" altLang="ja-JP" sz="2400" u="sng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of First Author </a:t>
            </a:r>
            <a:r>
              <a:rPr kumimoji="0" lang="ja-JP" altLang="en-US" sz="2400" u="sng" dirty="0" smtClean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：　　　　　　</a:t>
            </a:r>
            <a:r>
              <a:rPr kumimoji="0" lang="ja-JP" altLang="en-US" sz="2400" u="sng" dirty="0" smtClean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　　　　　　　　</a:t>
            </a:r>
            <a:r>
              <a:rPr kumimoji="0" lang="ja-JP" altLang="en-US" sz="2400" u="sng" dirty="0" smtClean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　　　</a:t>
            </a:r>
            <a:endParaRPr kumimoji="0" lang="en-US" altLang="ja-JP" sz="2400" u="sng" dirty="0" smtClean="0">
              <a:solidFill>
                <a:srgbClr val="1C1C1C"/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663540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</TotalTime>
  <Words>108</Words>
  <Application>Microsoft Office PowerPoint</Application>
  <PresentationFormat>画面に合わせる (4:3)</PresentationFormat>
  <Paragraphs>28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hiraguchi</dc:creator>
  <cp:lastModifiedBy>hiraguchi</cp:lastModifiedBy>
  <cp:revision>22</cp:revision>
  <dcterms:created xsi:type="dcterms:W3CDTF">2014-08-12T11:52:48Z</dcterms:created>
  <dcterms:modified xsi:type="dcterms:W3CDTF">2014-08-13T09:37:09Z</dcterms:modified>
</cp:coreProperties>
</file>